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469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3E934C-FC04-4CE8-8EFD-82707833667B}" type="datetimeFigureOut">
              <a:rPr lang="ru-RU" smtClean="0"/>
              <a:t>09.12.2024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933FB-D1DA-4047-9983-FDDCBEF8585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3E934C-FC04-4CE8-8EFD-82707833667B}" type="datetimeFigureOut">
              <a:rPr lang="ru-RU" smtClean="0"/>
              <a:t>09.12.2024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933FB-D1DA-4047-9983-FDDCBEF85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3E934C-FC04-4CE8-8EFD-82707833667B}" type="datetimeFigureOut">
              <a:rPr lang="ru-RU" smtClean="0"/>
              <a:t>09.12.2024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933FB-D1DA-4047-9983-FDDCBEF85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3E934C-FC04-4CE8-8EFD-82707833667B}" type="datetimeFigureOut">
              <a:rPr lang="ru-RU" smtClean="0"/>
              <a:t>09.12.2024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933FB-D1DA-4047-9983-FDDCBEF85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3E934C-FC04-4CE8-8EFD-82707833667B}" type="datetimeFigureOut">
              <a:rPr lang="ru-RU" smtClean="0"/>
              <a:t>09.12.2024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933FB-D1DA-4047-9983-FDDCBEF8585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3E934C-FC04-4CE8-8EFD-82707833667B}" type="datetimeFigureOut">
              <a:rPr lang="ru-RU" smtClean="0"/>
              <a:t>09.12.2024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933FB-D1DA-4047-9983-FDDCBEF85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3E934C-FC04-4CE8-8EFD-82707833667B}" type="datetimeFigureOut">
              <a:rPr lang="ru-RU" smtClean="0"/>
              <a:t>09.12.2024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933FB-D1DA-4047-9983-FDDCBEF85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3E934C-FC04-4CE8-8EFD-82707833667B}" type="datetimeFigureOut">
              <a:rPr lang="ru-RU" smtClean="0"/>
              <a:t>09.12.2024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933FB-D1DA-4047-9983-FDDCBEF85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3E934C-FC04-4CE8-8EFD-82707833667B}" type="datetimeFigureOut">
              <a:rPr lang="ru-RU" smtClean="0"/>
              <a:t>09.12.2024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933FB-D1DA-4047-9983-FDDCBEF8585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3E934C-FC04-4CE8-8EFD-82707833667B}" type="datetimeFigureOut">
              <a:rPr lang="ru-RU" smtClean="0"/>
              <a:t>09.12.2024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933FB-D1DA-4047-9983-FDDCBEF85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3E934C-FC04-4CE8-8EFD-82707833667B}" type="datetimeFigureOut">
              <a:rPr lang="ru-RU" smtClean="0"/>
              <a:t>09.12.2024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5933FB-D1DA-4047-9983-FDDCBEF8585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83E934C-FC04-4CE8-8EFD-82707833667B}" type="datetimeFigureOut">
              <a:rPr lang="ru-RU" smtClean="0"/>
              <a:t>09.12.2024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B5933FB-D1DA-4047-9983-FDDCBEF8585E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lt-resorceful.com/2012/10/24/helping-students-with-connected-speech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rus-lingvistic-term.slovaronline.com/91-%D0%B0%D1%81%D1%81%D0%B8%D0%BC%D0%B8%D0%BB%D1%8F%D1%86%D0%B8%D1%8F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1720" y="1628800"/>
            <a:ext cx="61926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Features of connected speech </a:t>
            </a:r>
          </a:p>
          <a:p>
            <a:pPr algn="ctr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in the English language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76672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Таким образом, фонетические явления, такие как черты связной речи (</a:t>
            </a:r>
            <a:r>
              <a:rPr lang="en-US" sz="2400" dirty="0"/>
              <a:t>features of connected speech</a:t>
            </a:r>
            <a:r>
              <a:rPr lang="ru-RU" sz="2400" dirty="0"/>
              <a:t>) имеют чёткую классификацию. </a:t>
            </a: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115616" y="1732166"/>
            <a:ext cx="756084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По утверждению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Рейчел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Робертс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известного лингвиста и методиста,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«в английском языке прослеживается тенденция к упрощению и соединению слов в потоке речи, чтобы она звучала ритмично»</a:t>
            </a:r>
            <a:r>
              <a:rPr kumimoji="0" lang="ru-RU" sz="2400" b="0" i="0" u="sng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  <a:hlinkClick r:id=""/>
              </a:rPr>
              <a:t>[</a:t>
            </a:r>
            <a:r>
              <a:rPr kumimoji="0" lang="ru-RU" sz="2400" b="0" i="0" u="sng" strike="noStrike" cap="none" normalizeH="0" baseline="30000" dirty="0" smtClean="0" bmk="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  <a:hlinkClick r:id=""/>
              </a:rPr>
              <a:t>1]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043608" y="6381328"/>
            <a:ext cx="493204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sng" strike="noStrike" cap="none" normalizeH="0" baseline="30000" dirty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"/>
              </a:rPr>
              <a:t>[</a:t>
            </a:r>
            <a:r>
              <a:rPr kumimoji="0" lang="ru-RU" sz="1000" b="0" i="0" u="sng" strike="noStrike" cap="none" normalizeH="0" baseline="30000" dirty="0" smtClean="0" bmk="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"/>
              </a:rPr>
              <a:t>1]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https://elt-resorceful.com/2012/10/24/helping-students-with-connected-speech/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4077072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 мой взгляд, детальное знание и практическое применение в обучении данной тенденции позволит привести наших учеников к более высоким учебным результатам.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8641"/>
            <a:ext cx="2736304" cy="3101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067944" y="260648"/>
            <a:ext cx="3716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Здравствуйте, уважаемые коллеги!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3717032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Данная презентация составлена мной для того, чтобы кратко осветить теоретические основы практики «Обучение пониманию английской речи на слух через знания фонетических особенностей речи»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4869160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Здесь представлены основные особенности с примерами, чтобы было понятно, какие их них лежат в основе предлагаемых в практике упражнений.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23928" y="620688"/>
            <a:ext cx="49685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Меня зовут Лебедева Ирина Викторовна. Я учитель английского языка. </a:t>
            </a:r>
          </a:p>
          <a:p>
            <a:r>
              <a:rPr lang="ru-RU" sz="1600" dirty="0" smtClean="0"/>
              <a:t>На протяжении всей своей педагогической практики я, честно говоря, не очень большое внимание уделяла фонетике, она как-то не особо и представлена была в наших учебниках. Но, когда я проходила курс </a:t>
            </a:r>
            <a:r>
              <a:rPr lang="en-US" sz="1600" dirty="0" smtClean="0"/>
              <a:t>CELTA </a:t>
            </a:r>
            <a:r>
              <a:rPr lang="ru-RU" sz="1600" dirty="0" smtClean="0"/>
              <a:t>в 2019 году, эта сторона обучения английскому языку раскрылась для меня во всей своей красоте и «полезности». Знание фонетических особенностей, в частности, черт связной речи, позволяет не только правильно и красиво говорить по-английски, но и гораздо лучше понимать на слух.</a:t>
            </a:r>
            <a:endParaRPr lang="ru-RU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88640"/>
            <a:ext cx="765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 основным особенностям связной речи на английском языке относятся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43608" y="548680"/>
            <a:ext cx="810039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Ассимиляция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– уподобление одного звука другому в артикуляционном и акустическом отношениях</a:t>
            </a:r>
            <a:r>
              <a:rPr kumimoji="0" lang="ru-RU" sz="1600" b="0" i="0" u="sng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  <a:hlinkClick r:id=""/>
              </a:rPr>
              <a:t>[</a:t>
            </a:r>
            <a:r>
              <a:rPr kumimoji="0" lang="ru-RU" sz="1600" b="0" i="0" u="sng" strike="noStrike" cap="none" normalizeH="0" baseline="30000" dirty="0" smtClean="0" bmk="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  <a:hlinkClick r:id=""/>
              </a:rPr>
              <a:t>1]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В английском языке, как правило, звук в конце одного слова меняется для того, чтобы легче было произнести следующее слово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971600" y="6513984"/>
            <a:ext cx="810029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sng" strike="noStrike" cap="none" normalizeH="0" baseline="30000" dirty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"/>
              </a:rPr>
              <a:t>[</a:t>
            </a:r>
            <a:r>
              <a:rPr kumimoji="0" lang="ru-RU" sz="1000" b="0" i="0" u="sng" strike="noStrike" cap="none" normalizeH="0" baseline="30000" dirty="0" smtClean="0" bmk="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"/>
              </a:rPr>
              <a:t>1</a:t>
            </a:r>
            <a:r>
              <a:rPr kumimoji="0" lang="ru-RU" sz="900" b="0" i="0" u="sng" strike="noStrike" cap="none" normalizeH="0" baseline="30000" dirty="0" smtClean="0" bmk="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"/>
              </a:rPr>
              <a:t>]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https://rus-lingvistic-term.slovaronline.com/91-%D0%B0%D1%81%D1%81%D0%B8%D0%BC%D0%B8%D0%BB%D1%8F%D1%86%D0%B8%D1%8F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1412776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Катенация </a:t>
            </a:r>
            <a:r>
              <a:rPr lang="ru-RU" dirty="0"/>
              <a:t>(англ. </a:t>
            </a:r>
            <a:r>
              <a:rPr lang="en-US" dirty="0"/>
              <a:t>catenation</a:t>
            </a:r>
            <a:r>
              <a:rPr lang="ru-RU" dirty="0"/>
              <a:t> - сцепление) – явление, которое происходит, когда согласный звук в конце одного слова присоединяется к гласному звуку следующего </a:t>
            </a:r>
            <a:r>
              <a:rPr lang="ru-RU" dirty="0" smtClean="0"/>
              <a:t>слова.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2348880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Элизия</a:t>
            </a:r>
            <a:r>
              <a:rPr lang="en-US" dirty="0"/>
              <a:t> – </a:t>
            </a:r>
            <a:r>
              <a:rPr lang="ru-RU" dirty="0"/>
              <a:t>исчезновение звука</a:t>
            </a:r>
            <a:r>
              <a:rPr lang="en-US" dirty="0"/>
              <a:t>. </a:t>
            </a:r>
            <a:r>
              <a:rPr lang="ru-RU" dirty="0"/>
              <a:t>Обычно это происходит</a:t>
            </a:r>
            <a:r>
              <a:rPr lang="en-US" dirty="0"/>
              <a:t>, </a:t>
            </a:r>
            <a:r>
              <a:rPr lang="ru-RU" dirty="0"/>
              <a:t>когда идут подряд две или несколько согласных </a:t>
            </a:r>
            <a:r>
              <a:rPr lang="ru-RU" dirty="0" smtClean="0"/>
              <a:t>букв.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3068960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Интрузия</a:t>
            </a:r>
            <a:r>
              <a:rPr lang="ru-RU" dirty="0"/>
              <a:t> – явление, при котором между двумя гласными звуками появляется дополнительный согласный, как правило, это [</a:t>
            </a:r>
            <a:r>
              <a:rPr lang="en-US" dirty="0"/>
              <a:t>j</a:t>
            </a:r>
            <a:r>
              <a:rPr lang="ru-RU" dirty="0"/>
              <a:t>], [</a:t>
            </a:r>
            <a:r>
              <a:rPr lang="en-US" dirty="0"/>
              <a:t>w</a:t>
            </a:r>
            <a:r>
              <a:rPr lang="ru-RU" dirty="0"/>
              <a:t>] или [</a:t>
            </a:r>
            <a:r>
              <a:rPr lang="en-US" dirty="0"/>
              <a:t>r</a:t>
            </a:r>
            <a:r>
              <a:rPr lang="ru-RU" dirty="0" smtClean="0"/>
              <a:t>].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3789040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Слабые формы</a:t>
            </a:r>
            <a:r>
              <a:rPr lang="ru-RU" dirty="0"/>
              <a:t> (англ.</a:t>
            </a:r>
            <a:r>
              <a:rPr lang="en-US" dirty="0"/>
              <a:t>weak forms</a:t>
            </a:r>
            <a:r>
              <a:rPr lang="ru-RU" dirty="0"/>
              <a:t>) – не имеющие важного значения в предложении слова (артикли, предлоги, вспомогательные глаголы, союзы и некоторые местоимения) не произносятся отчётливо, а как бы «проглатываются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87624" y="501317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Сокращения </a:t>
            </a:r>
            <a:r>
              <a:rPr lang="ru-RU" dirty="0"/>
              <a:t>(англ. </a:t>
            </a:r>
            <a:r>
              <a:rPr lang="en-US" dirty="0"/>
              <a:t>contraction</a:t>
            </a:r>
            <a:r>
              <a:rPr lang="ru-RU" dirty="0"/>
              <a:t>) – явление, при котором вместо полных глагольных форм произносятся </a:t>
            </a:r>
            <a:r>
              <a:rPr lang="ru-RU" dirty="0" smtClean="0"/>
              <a:t>сокращённые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187624" y="179393"/>
            <a:ext cx="7632848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Ассимиляция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[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t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 изменяется на [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p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 перед [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m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],[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 или [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p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]: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Grea</a:t>
            </a: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t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Britain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(звучит как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gra</a:t>
            </a: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pe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Britain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)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[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d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 изменяется на [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 перед  [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m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], [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 или  [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p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]: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goo</a:t>
            </a: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d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morning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(звучит как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goo</a:t>
            </a:r>
            <a:r>
              <a:rPr kumimoji="0" lang="en-US" sz="2800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morning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)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[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 изменяется на [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m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 перед [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m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],[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 или [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p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]: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su</a:t>
            </a: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n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bath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(звучит как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su</a:t>
            </a: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m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bath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)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 [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d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 изменяется на  [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g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 перед [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k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 или [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g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]: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ba</a:t>
            </a: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d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girl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(звучит как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ba</a:t>
            </a: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girl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)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331640" y="585309"/>
            <a:ext cx="7416824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Катенация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Make a dress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звучит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как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make address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To wait in the corridor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звучит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как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to way tin the corridor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An ear ache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звучит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как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a near rake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Bruised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armes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звучит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как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bruise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darms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An apple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звучит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как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a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napple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187624" y="703194"/>
            <a:ext cx="748883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Элизия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subtle [ˈ</a:t>
            </a:r>
            <a:r>
              <a:rPr kumimoji="0" lang="en-US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sʌt.əl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]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be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asked [</a:t>
            </a:r>
            <a:r>
              <a:rPr kumimoji="0" lang="en-US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ɑːst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],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be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sandwich [ˈ</a:t>
            </a:r>
            <a:r>
              <a:rPr kumimoji="0" lang="en-US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sæn.wɪdʒ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]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be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desktop [</a:t>
            </a:r>
            <a:r>
              <a:rPr kumimoji="0" lang="en-US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destop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 ]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be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black and white [ˈ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blæk·ənˈhwɑɪt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]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be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kept quiet [</a:t>
            </a:r>
            <a:r>
              <a:rPr kumimoji="0" lang="en-US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kep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 ˈ</a:t>
            </a:r>
            <a:r>
              <a:rPr kumimoji="0" lang="en-US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kwaɪ.ət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Arial" pitchFamily="34" charset="0"/>
              </a:rPr>
              <a:t>]</a:t>
            </a:r>
            <a:endParaRPr kumimoji="0" lang="en-US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be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115616" y="723519"/>
            <a:ext cx="777686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Интрузия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law and order [ˌ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lɔ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ː </a:t>
            </a:r>
            <a:r>
              <a:rPr kumimoji="0" lang="en-US" sz="36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r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ənd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ˈ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ɔː.də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 </a:t>
            </a:r>
            <a:b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media event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miː.di.ə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36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r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ɪˈvent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I always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aɪ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36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j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ˈɔːl.weɪz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I agree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aɪ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36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j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əˈɡri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ː]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go on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ɡəʊ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36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w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ɒn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go away [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ɡəʊ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36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w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əˈweɪ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]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I want to </a:t>
            </a:r>
            <a:r>
              <a:rPr kumimoji="0" lang="en-US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/w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/eat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Please do /</a:t>
            </a:r>
            <a:r>
              <a:rPr kumimoji="0" lang="en-US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w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/it.</a:t>
            </a: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91680" y="548680"/>
          <a:ext cx="4032448" cy="5798956"/>
        </p:xfrm>
        <a:graphic>
          <a:graphicData uri="http://schemas.openxmlformats.org/drawingml/2006/table">
            <a:tbl>
              <a:tblPr/>
              <a:tblGrid>
                <a:gridCol w="720080"/>
                <a:gridCol w="77330"/>
                <a:gridCol w="1506846"/>
                <a:gridCol w="1728192"/>
              </a:tblGrid>
              <a:tr h="27610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endParaRPr lang="ru-RU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Сильная форма</a:t>
                      </a: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endParaRPr lang="ru-RU" sz="1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Слабая форма</a:t>
                      </a: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70"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Артикль</a:t>
                      </a: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48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the 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+mn-lt"/>
                          <a:ea typeface="Times New Roman"/>
                          <a:cs typeface="Times New Roman"/>
                        </a:rPr>
                        <a:t>ði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 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endParaRPr lang="ru-RU" sz="1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+mn-lt"/>
                          <a:ea typeface="Times New Roman"/>
                          <a:cs typeface="Times New Roman"/>
                        </a:rPr>
                        <a:t>ðə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 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 a 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 /æ/ 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endParaRPr lang="ru-RU" sz="1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/ə/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70"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Союз</a:t>
                      </a: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48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but 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/bʌt/ </a:t>
                      </a:r>
                      <a:endParaRPr lang="ru-RU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endParaRPr lang="ru-RU" sz="1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 /</a:t>
                      </a:r>
                      <a:r>
                        <a:rPr lang="en-US" sz="1400" dirty="0" err="1">
                          <a:latin typeface="+mn-lt"/>
                          <a:ea typeface="Times New Roman"/>
                          <a:cs typeface="Times New Roman"/>
                        </a:rPr>
                        <a:t>bət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 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and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/ænd/</a:t>
                      </a:r>
                      <a:endParaRPr lang="ru-RU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endParaRPr lang="ru-RU" sz="1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+mn-lt"/>
                          <a:ea typeface="Times New Roman"/>
                          <a:cs typeface="Times New Roman"/>
                        </a:rPr>
                        <a:t>ən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 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70"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Глагол</a:t>
                      </a: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48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was     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+mn-lt"/>
                          <a:ea typeface="Times New Roman"/>
                          <a:cs typeface="Times New Roman"/>
                        </a:rPr>
                        <a:t>wɒs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endParaRPr lang="ru-RU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+mn-lt"/>
                          <a:ea typeface="Times New Roman"/>
                          <a:cs typeface="Times New Roman"/>
                        </a:rPr>
                        <a:t>wəz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have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/hæv/</a:t>
                      </a:r>
                      <a:endParaRPr lang="ru-RU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endParaRPr lang="ru-RU" sz="1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+mn-lt"/>
                          <a:ea typeface="Times New Roman"/>
                          <a:cs typeface="Times New Roman"/>
                        </a:rPr>
                        <a:t>həv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/, /</a:t>
                      </a:r>
                      <a:r>
                        <a:rPr lang="en-US" sz="1400" dirty="0" err="1">
                          <a:latin typeface="+mn-lt"/>
                          <a:ea typeface="Times New Roman"/>
                          <a:cs typeface="Times New Roman"/>
                        </a:rPr>
                        <a:t>əv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must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/mʌst/</a:t>
                      </a:r>
                      <a:endParaRPr lang="ru-RU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endParaRPr lang="ru-RU" sz="1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+mn-lt"/>
                          <a:ea typeface="Times New Roman"/>
                          <a:cs typeface="Times New Roman"/>
                        </a:rPr>
                        <a:t>məst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/, /</a:t>
                      </a:r>
                      <a:r>
                        <a:rPr lang="en-US" sz="1400" dirty="0" err="1">
                          <a:latin typeface="+mn-lt"/>
                          <a:ea typeface="Times New Roman"/>
                          <a:cs typeface="Times New Roman"/>
                        </a:rPr>
                        <a:t>məs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do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/du:/</a:t>
                      </a:r>
                      <a:endParaRPr lang="ru-RU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endParaRPr lang="ru-RU" sz="1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+mn-lt"/>
                          <a:ea typeface="Times New Roman"/>
                          <a:cs typeface="Times New Roman"/>
                        </a:rPr>
                        <a:t>də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does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+mn-lt"/>
                          <a:ea typeface="Times New Roman"/>
                          <a:cs typeface="Times New Roman"/>
                        </a:rPr>
                        <a:t>d˄z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endParaRPr lang="ru-RU" sz="1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+mn-lt"/>
                          <a:ea typeface="Times New Roman"/>
                          <a:cs typeface="Times New Roman"/>
                        </a:rPr>
                        <a:t>dəz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70"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Местоимение</a:t>
                      </a: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48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him  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+mn-lt"/>
                          <a:ea typeface="Times New Roman"/>
                          <a:cs typeface="Times New Roman"/>
                        </a:rPr>
                        <a:t>hɪm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endParaRPr lang="ru-RU" sz="1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+mn-lt"/>
                          <a:ea typeface="Times New Roman"/>
                          <a:cs typeface="Times New Roman"/>
                        </a:rPr>
                        <a:t>ɪm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us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/ʌs/</a:t>
                      </a:r>
                      <a:endParaRPr lang="ru-RU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endParaRPr lang="ru-RU" sz="1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+mn-lt"/>
                          <a:ea typeface="Times New Roman"/>
                          <a:cs typeface="Times New Roman"/>
                        </a:rPr>
                        <a:t>əs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70"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600" dirty="0">
                          <a:latin typeface="+mn-lt"/>
                          <a:ea typeface="Times New Roman"/>
                          <a:cs typeface="Times New Roman"/>
                        </a:rPr>
                        <a:t>Предлог</a:t>
                      </a: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4870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of  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/ɒv/</a:t>
                      </a:r>
                      <a:endParaRPr lang="ru-RU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+mn-lt"/>
                          <a:ea typeface="Times New Roman"/>
                          <a:cs typeface="Times New Roman"/>
                        </a:rPr>
                        <a:t>əv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70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for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/fɒr/</a:t>
                      </a:r>
                      <a:endParaRPr lang="ru-RU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+mn-lt"/>
                          <a:ea typeface="Times New Roman"/>
                          <a:cs typeface="Times New Roman"/>
                        </a:rPr>
                        <a:t>fə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70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to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/tʊ/</a:t>
                      </a:r>
                      <a:endParaRPr lang="ru-RU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+mn-lt"/>
                          <a:ea typeface="Times New Roman"/>
                          <a:cs typeface="Times New Roman"/>
                        </a:rPr>
                        <a:t>tə</a:t>
                      </a: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930" marR="51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275856" y="116632"/>
            <a:ext cx="27690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Слабые формы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1196752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i="1" dirty="0" smtClean="0"/>
              <a:t>Сокращения </a:t>
            </a:r>
          </a:p>
          <a:p>
            <a:endParaRPr lang="ru-RU" sz="4000" b="1" i="1" dirty="0" smtClean="0"/>
          </a:p>
          <a:p>
            <a:r>
              <a:rPr lang="en-US" sz="3600" dirty="0" smtClean="0"/>
              <a:t>I will</a:t>
            </a:r>
            <a:r>
              <a:rPr lang="ru-RU" sz="3600" dirty="0" smtClean="0"/>
              <a:t> – </a:t>
            </a:r>
            <a:r>
              <a:rPr lang="en-US" sz="3600" dirty="0" smtClean="0"/>
              <a:t>I</a:t>
            </a:r>
            <a:r>
              <a:rPr lang="ru-RU" sz="3600" dirty="0" smtClean="0"/>
              <a:t>’</a:t>
            </a:r>
            <a:r>
              <a:rPr lang="en-US" sz="3600" dirty="0" err="1" smtClean="0"/>
              <a:t>ll</a:t>
            </a:r>
            <a:endParaRPr lang="ru-RU" sz="3600" dirty="0" smtClean="0"/>
          </a:p>
          <a:p>
            <a:r>
              <a:rPr lang="ru-RU" sz="3600" dirty="0" smtClean="0"/>
              <a:t> </a:t>
            </a:r>
            <a:r>
              <a:rPr lang="en-US" sz="3600" dirty="0" smtClean="0"/>
              <a:t>they are</a:t>
            </a:r>
            <a:r>
              <a:rPr lang="ru-RU" sz="3600" dirty="0" smtClean="0"/>
              <a:t> – </a:t>
            </a:r>
            <a:r>
              <a:rPr lang="en-US" sz="3600" dirty="0" smtClean="0"/>
              <a:t>they</a:t>
            </a:r>
            <a:r>
              <a:rPr lang="ru-RU" sz="3600" dirty="0" smtClean="0"/>
              <a:t>’</a:t>
            </a:r>
            <a:r>
              <a:rPr lang="en-US" sz="3600" dirty="0" smtClean="0"/>
              <a:t>re</a:t>
            </a:r>
            <a:endParaRPr lang="ru-RU" sz="3600" dirty="0" smtClean="0"/>
          </a:p>
          <a:p>
            <a:r>
              <a:rPr lang="en-US" sz="3600" dirty="0" smtClean="0"/>
              <a:t>He is – he’s</a:t>
            </a:r>
          </a:p>
          <a:p>
            <a:r>
              <a:rPr lang="en-US" sz="3600" dirty="0" smtClean="0"/>
              <a:t>She has – she’s</a:t>
            </a:r>
          </a:p>
          <a:p>
            <a:r>
              <a:rPr lang="en-US" sz="3600" dirty="0" smtClean="0"/>
              <a:t>I am – I’m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132</TotalTime>
  <Words>760</Words>
  <Application>Microsoft Office PowerPoint</Application>
  <PresentationFormat>Экран (4:3)</PresentationFormat>
  <Paragraphs>112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Irina</dc:creator>
  <cp:lastModifiedBy>Irina</cp:lastModifiedBy>
  <cp:revision>3</cp:revision>
  <dcterms:created xsi:type="dcterms:W3CDTF">2024-12-09T13:49:02Z</dcterms:created>
  <dcterms:modified xsi:type="dcterms:W3CDTF">2024-12-09T16:01:03Z</dcterms:modified>
</cp:coreProperties>
</file>